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D1"/>
    <a:srgbClr val="DBDCBE"/>
    <a:srgbClr val="CFD0A8"/>
    <a:srgbClr val="EDEBDF"/>
    <a:srgbClr val="DB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AAEE8-F8BB-47ED-BB18-2B850E74729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53DF-B7DC-438E-B118-CC86357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9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1710-29F6-42BC-B20E-DDC5812F396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Расцвет империи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1451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-1566). Особенности османского государства.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gorets\Desktop\Flag_of_the_Ottoman_Empire_(1453-1517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74" y="1887538"/>
            <a:ext cx="1565237" cy="10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gorets\Desktop\Naval_Ensign_of_the_Ottoman_Empire_(1453–1793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16" y="1887538"/>
            <a:ext cx="1491347" cy="10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gorets\Desktop\Flag_of_the_Ottoman_Empire_(1517-1844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" y="5229126"/>
            <a:ext cx="1491347" cy="9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gorets\Desktop\War_Flag_of_the_Ottoman_Empire_(c._1500–1793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8" y="5229126"/>
            <a:ext cx="1512930" cy="10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gorets\Desktop\seli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887537"/>
            <a:ext cx="5780683" cy="43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gorets\Desktop\muhammad-faatihs-can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089537"/>
            <a:ext cx="6357950" cy="47684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Религия и сабля неразлучны!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Мехмед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Фатих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(1444-1446 и 1451-1481)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</a:t>
            </a:r>
            <a:endParaRPr lang="ru-RU" sz="2000" dirty="0"/>
          </a:p>
        </p:txBody>
      </p:sp>
      <p:pic>
        <p:nvPicPr>
          <p:cNvPr id="2051" name="Picture 3" descr="C:\Users\Agorets\Desktop\Benjamin-Constant-The_Entry_of_Mahomet_II_into_Constantinople-1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2829955" cy="38576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gorets\Desktop\greatgu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9" y="1428736"/>
            <a:ext cx="5852751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gorets\Desktop\Sultan-Mehmed-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57297"/>
            <a:ext cx="1236921" cy="16679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gorets\Desktop\A1-1Meh_00_il4_348x4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357298"/>
            <a:ext cx="1260415" cy="16660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oldwud\Рабочий стол\15883-I_Selim-940x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3990666" cy="1316071"/>
          </a:xfrm>
          <a:prstGeom prst="rect">
            <a:avLst/>
          </a:prstGeom>
          <a:noFill/>
        </p:spPr>
      </p:pic>
      <p:pic>
        <p:nvPicPr>
          <p:cNvPr id="1030" name="Picture 6" descr="C:\Documents and Settings\oldwud\Рабочий стол\87275888_cruelest_ruler_selim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0144" y="1164712"/>
            <a:ext cx="3523318" cy="245066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1" name="Picture 7" descr="C:\Documents and Settings\oldwud\Рабочий стол\SELIM_I_GROZNY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9" y="1357297"/>
            <a:ext cx="1518923" cy="228601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Селим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Грозный (1512-1520).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Покорение Арабского мира.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6286520"/>
            <a:ext cx="3357554" cy="571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/>
              <a:t>Чалдыран</a:t>
            </a:r>
            <a:r>
              <a:rPr lang="ru-RU" sz="1600" b="1" dirty="0" smtClean="0"/>
              <a:t> (23 августа 1514 года)</a:t>
            </a:r>
            <a:endParaRPr lang="ru-RU" sz="1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6286520"/>
            <a:ext cx="3643306" cy="571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/>
              <a:t>Мардж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Дабик</a:t>
            </a:r>
            <a:r>
              <a:rPr lang="ru-RU" sz="1600" b="1" dirty="0" smtClean="0"/>
              <a:t> (24 августа 1516 года)</a:t>
            </a:r>
            <a:endParaRPr lang="ru-RU" sz="1600" b="1" dirty="0"/>
          </a:p>
        </p:txBody>
      </p:sp>
      <p:pic>
        <p:nvPicPr>
          <p:cNvPr id="3074" name="Picture 2" descr="C:\Users\Agorets\Desktop\14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86124"/>
            <a:ext cx="4143404" cy="29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oldwud\Рабочий стол\275px-Chaldiran_Battlefield_Site_in_2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214686"/>
            <a:ext cx="2476434" cy="3052768"/>
          </a:xfrm>
          <a:prstGeom prst="rect">
            <a:avLst/>
          </a:prstGeom>
          <a:noFill/>
        </p:spPr>
      </p:pic>
      <p:pic>
        <p:nvPicPr>
          <p:cNvPr id="1028" name="Picture 4" descr="C:\Documents and Settings\oldwud\Рабочий стол\457px-Barbarossa_Hayreddin_Pas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8196" y="1357298"/>
            <a:ext cx="2067653" cy="271464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9" name="Picture 5" descr="C:\Documents and Settings\oldwud\Рабочий стол\220px-Three_Mamelukes_with_lances_on_horseba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7124" y="4071943"/>
            <a:ext cx="1576893" cy="2143140"/>
          </a:xfrm>
          <a:prstGeom prst="rect">
            <a:avLst/>
          </a:prstGeom>
          <a:noFill/>
        </p:spPr>
      </p:pic>
      <p:pic>
        <p:nvPicPr>
          <p:cNvPr id="1033" name="Picture 9" descr="C:\Documents and Settings\oldwud\Рабочий стол\IS6SV_7-2_PD_03-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1357298"/>
            <a:ext cx="1567444" cy="202957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Сулейман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Великолепный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(1520– 1566)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4293096"/>
            <a:ext cx="2520280" cy="2564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Военно-административная ветвь власти: </a:t>
            </a:r>
          </a:p>
          <a:p>
            <a:pPr algn="ctr">
              <a:buNone/>
            </a:pPr>
            <a:r>
              <a:rPr lang="ru-RU" sz="1400" dirty="0" smtClean="0"/>
              <a:t>султан</a:t>
            </a:r>
          </a:p>
          <a:p>
            <a:pPr algn="ctr">
              <a:buNone/>
            </a:pPr>
            <a:r>
              <a:rPr lang="ru-RU" sz="1400" dirty="0" err="1" smtClean="0"/>
              <a:t>диван-и-хумаюн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великий визирь</a:t>
            </a:r>
          </a:p>
          <a:p>
            <a:pPr algn="ctr">
              <a:buNone/>
            </a:pPr>
            <a:r>
              <a:rPr lang="ru-RU" sz="1400" dirty="0" err="1" smtClean="0"/>
              <a:t>визирь-дефтердар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err="1" smtClean="0"/>
              <a:t>бейлербей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err="1" smtClean="0"/>
              <a:t>санджакбей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err="1" smtClean="0"/>
              <a:t>сипахи</a:t>
            </a:r>
            <a:r>
              <a:rPr lang="ru-RU" sz="1400" dirty="0" smtClean="0"/>
              <a:t>, янычары, башибузуки</a:t>
            </a:r>
            <a:endParaRPr lang="ru-RU" sz="1400" dirty="0"/>
          </a:p>
        </p:txBody>
      </p:sp>
      <p:pic>
        <p:nvPicPr>
          <p:cNvPr id="1026" name="Picture 2" descr="C:\Documents and Settings\Agorets\Рабочий стол\86512119_4723908_oie_26190568ONUOt5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059" y="1694193"/>
            <a:ext cx="1543320" cy="187882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732240" y="4437112"/>
            <a:ext cx="2232248" cy="24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Судебно-религиозная ветвь власти:</a:t>
            </a:r>
          </a:p>
          <a:p>
            <a:pPr algn="ctr">
              <a:buNone/>
            </a:pPr>
            <a:r>
              <a:rPr lang="ru-RU" sz="1400" dirty="0" smtClean="0"/>
              <a:t>халиф</a:t>
            </a:r>
          </a:p>
          <a:p>
            <a:pPr algn="ctr">
              <a:buNone/>
            </a:pPr>
            <a:r>
              <a:rPr lang="ru-RU" sz="1400" dirty="0" err="1" smtClean="0"/>
              <a:t>шейх-уль-ислам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кади-аскер</a:t>
            </a:r>
          </a:p>
          <a:p>
            <a:pPr algn="ctr">
              <a:buNone/>
            </a:pPr>
            <a:r>
              <a:rPr lang="ru-RU" sz="1400" dirty="0" smtClean="0"/>
              <a:t>кади</a:t>
            </a:r>
          </a:p>
          <a:p>
            <a:pPr algn="ctr">
              <a:buNone/>
            </a:pPr>
            <a:r>
              <a:rPr lang="ru-RU" sz="1400" dirty="0" smtClean="0"/>
              <a:t>муллы,</a:t>
            </a:r>
            <a:r>
              <a:rPr lang="en-US" sz="1400" dirty="0" smtClean="0"/>
              <a:t> </a:t>
            </a:r>
            <a:r>
              <a:rPr lang="ru-RU" sz="1400" dirty="0" smtClean="0"/>
              <a:t>имамы, суфии</a:t>
            </a:r>
            <a:endParaRPr lang="ru-RU" sz="1400" dirty="0"/>
          </a:p>
        </p:txBody>
      </p:sp>
      <p:pic>
        <p:nvPicPr>
          <p:cNvPr id="1028" name="Picture 4" descr="C:\Documents and Settings\Agorets\Рабочий стол\220px-Sueleymanname_nahcev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3212" y="658018"/>
            <a:ext cx="2642148" cy="36389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Documents and Settings\Agorets\Рабочий стол\his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092094"/>
            <a:ext cx="1968046" cy="237650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5" descr="C:\Users\denisenka\Desktop\800px-Turkish_and_Islamic_Arts_Museum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04" y="2477497"/>
            <a:ext cx="2132767" cy="15995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gorets\Desktop\14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78258"/>
            <a:ext cx="4176464" cy="29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gorets\Рабочий стол\Mathio_Pagani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44998"/>
            <a:ext cx="1754487" cy="249838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Users\denisenka\Desktop\1357917432_pargal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5" y="2262641"/>
            <a:ext cx="1584176" cy="193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enisenka\Desktop\501px-Paragli_Ibrahim_pas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" y="58514"/>
            <a:ext cx="1858613" cy="22218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nisenka\Desktop\400px-Sebald_Beham_-_Pargali_Damat_Ibrahim_Pascha_ca_15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53" y="722877"/>
            <a:ext cx="1364495" cy="20498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1222</TotalTime>
  <Words>60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Расцвет империи (1451-1566). Особенности османского государства.  </vt:lpstr>
      <vt:lpstr>Религия и сабля неразлучны! Мехмед II Фатих (1444-1446 и 1451-1481)</vt:lpstr>
      <vt:lpstr>  Селим I Грозный (1512-1520). Покорение Арабского мира. </vt:lpstr>
      <vt:lpstr>  Сулейман I Великолепный (1520– 1566)  </vt:lpstr>
    </vt:vector>
  </TitlesOfParts>
  <Company>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портрет Мухаммеда, бизнесмена и поэта, полководца и про </dc:title>
  <dc:creator>oldwud</dc:creator>
  <cp:lastModifiedBy>Ксения Денисенко</cp:lastModifiedBy>
  <cp:revision>184</cp:revision>
  <dcterms:created xsi:type="dcterms:W3CDTF">2012-12-11T17:36:45Z</dcterms:created>
  <dcterms:modified xsi:type="dcterms:W3CDTF">2014-02-27T17:50:49Z</dcterms:modified>
</cp:coreProperties>
</file>