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9900"/>
    <a:srgbClr val="F4860C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3D2DF-CD9C-4E09-A351-ECD9435D05EA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1AA45-37D6-44A8-9DC7-B38EC81002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96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1AA45-37D6-44A8-9DC7-B38EC81002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775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C6C5-9CDC-4164-B0C9-2A77D6124109}" type="datetimeFigureOut">
              <a:rPr lang="ru-RU" smtClean="0"/>
              <a:pPr/>
              <a:t>13.11.12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6CDA5-5DB1-4627-A4EB-AB3BCEB7C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uchar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866" y="0"/>
            <a:ext cx="9162866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6021288"/>
            <a:ext cx="8568952" cy="8367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Проблемы исторического наследия Израиля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8722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 ЗАЧЕМ ИЗОБРЁЛ «ВЕЧНЫЙ НАРОД»?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370px-1759_map_Holy_Land_and_12_Trib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678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3356992"/>
            <a:ext cx="3384376" cy="646331"/>
          </a:xfrm>
          <a:prstGeom prst="rect">
            <a:avLst/>
          </a:prstGeom>
          <a:noFill/>
          <a:scene3d>
            <a:camera prst="orthographicFront">
              <a:rot lat="0" lon="0" rev="21594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евреи</a:t>
            </a:r>
            <a:endParaRPr lang="ru-RU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4221088"/>
            <a:ext cx="1672253" cy="646331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36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ладино</a:t>
            </a:r>
            <a:endParaRPr lang="ru-RU" sz="36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Евреи в современном мире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57332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4860C"/>
                </a:solidFill>
                <a:latin typeface="Times New Roman" pitchFamily="18" charset="0"/>
                <a:cs typeface="Times New Roman" pitchFamily="18" charset="0"/>
              </a:rPr>
              <a:t>1948</a:t>
            </a:r>
            <a:endParaRPr lang="ru-RU" sz="3600" b="1" i="1" dirty="0">
              <a:solidFill>
                <a:srgbClr val="F486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1772816"/>
            <a:ext cx="1149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9900"/>
                </a:solidFill>
              </a:rPr>
              <a:t>гиюр</a:t>
            </a:r>
            <a:endParaRPr lang="ru-RU" sz="3200" b="1" dirty="0">
              <a:solidFill>
                <a:srgbClr val="009900"/>
              </a:solidFill>
            </a:endParaRPr>
          </a:p>
        </p:txBody>
      </p:sp>
      <p:pic>
        <p:nvPicPr>
          <p:cNvPr id="19" name="Рисунок 18" descr="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725144"/>
            <a:ext cx="2448272" cy="1832907"/>
          </a:xfrm>
          <a:prstGeom prst="rect">
            <a:avLst/>
          </a:prstGeom>
        </p:spPr>
      </p:pic>
      <p:pic>
        <p:nvPicPr>
          <p:cNvPr id="21" name="Рисунок 20" descr="Jews_ch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1142984"/>
            <a:ext cx="1728192" cy="2134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2708920"/>
            <a:ext cx="1584176" cy="523220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ефарды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100225163303_lemba466-300x1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196752"/>
            <a:ext cx="2700300" cy="15121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0192" y="2348880"/>
            <a:ext cx="2187403" cy="646331"/>
          </a:xfrm>
          <a:prstGeom prst="rect">
            <a:avLst/>
          </a:prstGeom>
          <a:noFill/>
          <a:scene3d>
            <a:camera prst="orthographicFront">
              <a:rot lat="0" lon="600000" rev="20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00"/>
                </a:solidFill>
                <a:latin typeface="Garamond Premr Pro Smbd" pitchFamily="18" charset="0"/>
              </a:rPr>
              <a:t>110 стран</a:t>
            </a:r>
            <a:endParaRPr lang="ru-RU" sz="3600" dirty="0">
              <a:solidFill>
                <a:srgbClr val="CC0000"/>
              </a:solidFill>
              <a:latin typeface="Garamond Premr Pro Smb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6176" y="4149080"/>
            <a:ext cx="2987824" cy="646331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C0000"/>
                </a:solidFill>
                <a:latin typeface="Garamond Premr Pro Smbd" pitchFamily="18" charset="0"/>
              </a:rPr>
              <a:t>15 миллионов</a:t>
            </a:r>
            <a:endParaRPr lang="ru-RU" sz="3600" dirty="0">
              <a:solidFill>
                <a:srgbClr val="CC0000"/>
              </a:solidFill>
              <a:latin typeface="Garamond Premr Pro Smbd" pitchFamily="18" charset="0"/>
            </a:endParaRPr>
          </a:p>
        </p:txBody>
      </p:sp>
      <p:pic>
        <p:nvPicPr>
          <p:cNvPr id="24" name="Рисунок 23" descr="evr_thumb_48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857760"/>
            <a:ext cx="2500330" cy="1708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500571"/>
            <a:ext cx="3131840" cy="646331"/>
          </a:xfrm>
          <a:prstGeom prst="rect">
            <a:avLst/>
          </a:prstGeom>
          <a:noFill/>
          <a:scene3d>
            <a:camera prst="orthographicFront">
              <a:rot lat="0" lon="0" rev="1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израильтяне</a:t>
            </a:r>
            <a:endParaRPr lang="ru-RU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88840"/>
            <a:ext cx="1872209" cy="523220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шкеназы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16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3357562"/>
            <a:ext cx="2786082" cy="2357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072" y="3000372"/>
            <a:ext cx="1728192" cy="646331"/>
          </a:xfrm>
          <a:prstGeom prst="rect">
            <a:avLst/>
          </a:prstGeom>
          <a:noFill/>
          <a:scene3d>
            <a:camera prst="orthographicFront">
              <a:rot lat="0" lon="0" rev="197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иврит</a:t>
            </a:r>
            <a:endParaRPr lang="ru-RU" sz="36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5157192"/>
            <a:ext cx="2088232" cy="646331"/>
          </a:xfrm>
          <a:prstGeom prst="rect">
            <a:avLst/>
          </a:prstGeom>
          <a:noFill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иудеи</a:t>
            </a:r>
            <a:endParaRPr lang="ru-RU" sz="3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2636912"/>
            <a:ext cx="1311578" cy="646331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идиш</a:t>
            </a:r>
            <a:endParaRPr lang="ru-RU" sz="36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 descr="1326287168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535" y="-76509"/>
            <a:ext cx="9252012" cy="69390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6509"/>
            <a:ext cx="9144000" cy="8367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ИСТОРИЯ ЕВРЕЙСКОГО НАРОДА. </a:t>
            </a:r>
            <a:b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КРАТКИЙ ОФИЦИАЛЬНЫЙ КУРС</a:t>
            </a:r>
            <a:endParaRPr lang="ru-RU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874" y="747871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Израильское царство (1006-925гг. до н.э.)</a:t>
            </a:r>
            <a:endParaRPr lang="ru-RU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613355" y="1052736"/>
            <a:ext cx="94549" cy="3041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70127" y="1052736"/>
            <a:ext cx="314041" cy="3041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120979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Израильское царство (925-722 гг.до н.э.)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04048" y="1204794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Иудейское царство (925-586 гг. до н.э.)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28874" y="1677804"/>
            <a:ext cx="4939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Мидию (исчезнувшие 10 колен)</a:t>
            </a:r>
            <a:endParaRPr lang="ru-RU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3041830" y="1574126"/>
            <a:ext cx="234026" cy="1986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084168" y="1574126"/>
            <a:ext cx="216024" cy="20735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39015" y="1685065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Месопотамию (начало диаспоры)</a:t>
            </a:r>
            <a:endParaRPr lang="ru-RU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5439604" y="1955756"/>
            <a:ext cx="491052" cy="2187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9283" y="206511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 властью вавилонян, персов и </a:t>
            </a:r>
            <a:r>
              <a:rPr lang="ru-RU" b="1" dirty="0" err="1" smtClean="0"/>
              <a:t>греко-македонцев</a:t>
            </a:r>
            <a:r>
              <a:rPr lang="ru-RU" b="1" dirty="0" smtClean="0"/>
              <a:t> (586-164 гг. до н.э. )</a:t>
            </a:r>
            <a:endParaRPr lang="ru-RU" b="1" dirty="0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4324481" y="2386737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832531" y="266720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Царство </a:t>
            </a:r>
            <a:r>
              <a:rPr lang="ru-RU" b="1" dirty="0" err="1" smtClean="0"/>
              <a:t>Хасмонеев</a:t>
            </a:r>
            <a:r>
              <a:rPr lang="ru-RU" b="1" dirty="0" smtClean="0"/>
              <a:t> (164 г. до н.э. – 6 г. н.э.)</a:t>
            </a:r>
            <a:endParaRPr lang="ru-RU" b="1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 flipH="1">
            <a:off x="4130377" y="2959575"/>
            <a:ext cx="3774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056623" y="3208329"/>
            <a:ext cx="803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Иудейская война (66-70 гг.) и  восстание Бар-</a:t>
            </a:r>
            <a:r>
              <a:rPr lang="ru-RU" b="1" dirty="0" err="1" smtClean="0"/>
              <a:t>Кохбы</a:t>
            </a:r>
            <a:r>
              <a:rPr lang="ru-RU" b="1" dirty="0" smtClean="0"/>
              <a:t> (132-136гг.)</a:t>
            </a:r>
            <a:endParaRPr lang="ru-RU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1391101" y="3761349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изгнание и рассеяние по Римской  империи</a:t>
            </a:r>
            <a:endParaRPr lang="ru-RU" b="1" dirty="0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4215054" y="3505568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1392" y="4303291"/>
            <a:ext cx="814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  Арабское </a:t>
            </a:r>
            <a:r>
              <a:rPr lang="ru-RU" b="1" dirty="0"/>
              <a:t>завоевание Палестины (</a:t>
            </a:r>
            <a:r>
              <a:rPr lang="en-US" b="1" dirty="0"/>
              <a:t>VII </a:t>
            </a:r>
            <a:r>
              <a:rPr lang="ru-RU" b="1" dirty="0"/>
              <a:t>век</a:t>
            </a:r>
            <a:r>
              <a:rPr lang="ru-RU" b="1" dirty="0" smtClean="0"/>
              <a:t>) и новое изгнание</a:t>
            </a:r>
            <a:endParaRPr lang="ru-RU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4137925" y="4089226"/>
            <a:ext cx="12742" cy="3572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25934" y="4845334"/>
            <a:ext cx="516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мутная средневековая история диаспоры</a:t>
            </a:r>
            <a:endParaRPr lang="ru-RU" b="1" dirty="0"/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4189404" y="4615807"/>
            <a:ext cx="0" cy="2955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45309" y="5393401"/>
            <a:ext cx="77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Российский период еврейской истории (1770-1917 гг.)</a:t>
            </a:r>
            <a:endParaRPr lang="ru-RU" b="1" dirty="0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4176078" y="5181733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87624" y="5881473"/>
            <a:ext cx="795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Возвращение в Палестину и образование государства  Израиль (1948 год)</a:t>
            </a:r>
            <a:endParaRPr lang="ru-RU" b="1" dirty="0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4280803" y="5706099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158842" y="6340678"/>
            <a:ext cx="3243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овременный период</a:t>
            </a:r>
            <a:endParaRPr lang="ru-RU" b="1" dirty="0"/>
          </a:p>
        </p:txBody>
      </p:sp>
      <p:cxnSp>
        <p:nvCxnSpPr>
          <p:cNvPr id="81" name="Прямая со стрелкой 80"/>
          <p:cNvCxnSpPr/>
          <p:nvPr/>
        </p:nvCxnSpPr>
        <p:spPr>
          <a:xfrm flipH="1">
            <a:off x="4253145" y="6205731"/>
            <a:ext cx="8340" cy="2698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58"/>
            <a:ext cx="9131922" cy="6848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102" y="836712"/>
            <a:ext cx="2265898" cy="22048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Наивные (и не очень) вопросы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3" y="908720"/>
            <a:ext cx="8815864" cy="5183311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Вечный народ - возможно ли это?</a:t>
            </a:r>
          </a:p>
          <a:p>
            <a:r>
              <a:rPr lang="ru-RU" sz="2200" b="1" dirty="0" smtClean="0"/>
              <a:t>Почему евреи забыли родной язык?</a:t>
            </a:r>
          </a:p>
          <a:p>
            <a:r>
              <a:rPr lang="ru-RU" sz="2200" b="1" dirty="0" smtClean="0"/>
              <a:t>Почему традиционная одежда евреев совсем </a:t>
            </a:r>
          </a:p>
          <a:p>
            <a:pPr marL="0" indent="0">
              <a:buNone/>
            </a:pPr>
            <a:r>
              <a:rPr lang="ru-RU" sz="2200" b="1" dirty="0" smtClean="0"/>
              <a:t>     непохожа на традиционную?</a:t>
            </a:r>
          </a:p>
          <a:p>
            <a:r>
              <a:rPr lang="ru-RU" sz="2200" b="1" dirty="0" smtClean="0"/>
              <a:t>Как негр или китаец может быть евреем?</a:t>
            </a:r>
          </a:p>
          <a:p>
            <a:r>
              <a:rPr lang="ru-RU" sz="2200" b="1" dirty="0" smtClean="0"/>
              <a:t>Если после Иудейской войны римляне перебили-изгнали евреев, кто же восстал 60 лет спустя?</a:t>
            </a:r>
          </a:p>
          <a:p>
            <a:r>
              <a:rPr lang="ru-RU" sz="2200" b="1" dirty="0" smtClean="0"/>
              <a:t>Зачем вообще понадобилось изгонять евреев?</a:t>
            </a:r>
          </a:p>
          <a:p>
            <a:r>
              <a:rPr lang="ru-RU" sz="2200" b="1" dirty="0" smtClean="0"/>
              <a:t>Почему нет ни одной научной работы, посвящённой поворотному моменту еврейской истории – изгнанию?</a:t>
            </a:r>
          </a:p>
          <a:p>
            <a:r>
              <a:rPr lang="ru-RU" sz="2200" b="1" dirty="0" smtClean="0"/>
              <a:t>Может ли народ земледельцев превратиться на чужбине в народ торговцев?</a:t>
            </a:r>
          </a:p>
          <a:p>
            <a:r>
              <a:rPr lang="ru-RU" sz="2200" b="1" dirty="0" smtClean="0"/>
              <a:t>Почему израильская историография так мало внимания уделяет Хазарскому царству?</a:t>
            </a:r>
          </a:p>
          <a:p>
            <a:r>
              <a:rPr lang="ru-RU" sz="2200" b="1" dirty="0" smtClean="0"/>
              <a:t>Почему евреев в России считали сословием, а не нацией?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solidFill>
                  <a:srgbClr val="CC0000"/>
                </a:solidFill>
              </a:rPr>
              <a:t>Два слова о нациях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236" y="974275"/>
            <a:ext cx="758552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Бургундия, Нормандия, Шампань или Прованс</a:t>
            </a:r>
            <a:r>
              <a:rPr lang="ru-RU" sz="2200" b="1" dirty="0" smtClean="0"/>
              <a:t>…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Что </a:t>
            </a:r>
            <a:r>
              <a:rPr lang="ru-RU" sz="2200" b="1" dirty="0"/>
              <a:t>такое нация и зачем французы это слово придумали</a:t>
            </a:r>
            <a:r>
              <a:rPr lang="ru-RU" sz="2200" b="1" dirty="0" smtClean="0"/>
              <a:t>?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«Лица еврейского сословия» в России</a:t>
            </a:r>
          </a:p>
          <a:p>
            <a:endParaRPr lang="ru-RU" sz="2200" b="1" dirty="0" smtClean="0"/>
          </a:p>
          <a:p>
            <a:r>
              <a:rPr lang="ru-RU" sz="2200" b="1" dirty="0" smtClean="0"/>
              <a:t>Это </a:t>
            </a:r>
            <a:r>
              <a:rPr lang="ru-RU" sz="2200" b="1" dirty="0"/>
              <a:t>нехорошее слово – </a:t>
            </a:r>
            <a:r>
              <a:rPr lang="ru-RU" sz="2200" b="1" dirty="0" smtClean="0"/>
              <a:t>сионизм</a:t>
            </a:r>
          </a:p>
          <a:p>
            <a:endParaRPr lang="ru-RU" sz="2200" b="1" dirty="0"/>
          </a:p>
          <a:p>
            <a:r>
              <a:rPr lang="ru-RU" sz="2200" b="1" dirty="0" smtClean="0"/>
              <a:t>Складывание государства Израиль</a:t>
            </a:r>
          </a:p>
          <a:p>
            <a:endParaRPr lang="ru-RU" sz="2400" b="1" dirty="0" smtClean="0"/>
          </a:p>
          <a:p>
            <a:endParaRPr lang="ru-RU" sz="2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482076"/>
            <a:ext cx="1335977" cy="172341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402752"/>
            <a:ext cx="1584176" cy="21307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390691"/>
            <a:ext cx="1512168" cy="215484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482076"/>
            <a:ext cx="2003640" cy="17747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238576"/>
            <a:ext cx="1565920" cy="201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7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530651"/>
            <a:ext cx="2371328" cy="1915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571"/>
            <a:ext cx="2969513" cy="2204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9512" y="-19570"/>
            <a:ext cx="5202887" cy="157636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+mn-lt"/>
              </a:rPr>
              <a:t>       Миф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 об изгнании</a:t>
            </a:r>
            <a:endParaRPr lang="ru-RU" b="1" dirty="0"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6812" y="4077072"/>
            <a:ext cx="3557188" cy="278915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</p:spPr>
        <p:txBody>
          <a:bodyPr>
            <a:normAutofit lnSpcReduction="10000"/>
          </a:bodyPr>
          <a:lstStyle/>
          <a:p>
            <a:r>
              <a:rPr lang="en-US" sz="2600" b="1" dirty="0" smtClean="0"/>
              <a:t>I</a:t>
            </a:r>
            <a:r>
              <a:rPr lang="ru-RU" sz="2600" b="1" dirty="0" smtClean="0"/>
              <a:t> век: Иосиф Флавий                                     </a:t>
            </a:r>
            <a:r>
              <a:rPr lang="ru-RU" b="1" dirty="0" smtClean="0">
                <a:solidFill>
                  <a:srgbClr val="CC0000"/>
                </a:solidFill>
              </a:rPr>
              <a:t>ни слова</a:t>
            </a:r>
          </a:p>
          <a:p>
            <a:r>
              <a:rPr lang="en-US" sz="2600" b="1" dirty="0" smtClean="0"/>
              <a:t>II </a:t>
            </a:r>
            <a:r>
              <a:rPr lang="ru-RU" sz="2600" b="1" dirty="0" smtClean="0"/>
              <a:t>век: Кассий </a:t>
            </a:r>
            <a:r>
              <a:rPr lang="ru-RU" sz="2600" b="1" dirty="0" err="1" smtClean="0"/>
              <a:t>Дион</a:t>
            </a:r>
            <a:r>
              <a:rPr lang="ru-RU" sz="2600" b="1" dirty="0" smtClean="0"/>
              <a:t>                                     </a:t>
            </a:r>
            <a:r>
              <a:rPr lang="ru-RU" b="1" dirty="0" smtClean="0">
                <a:solidFill>
                  <a:srgbClr val="CC0000"/>
                </a:solidFill>
              </a:rPr>
              <a:t>об изгнании</a:t>
            </a:r>
          </a:p>
          <a:p>
            <a:r>
              <a:rPr lang="en-US" sz="2600" b="1" dirty="0" smtClean="0"/>
              <a:t>III </a:t>
            </a:r>
            <a:r>
              <a:rPr lang="ru-RU" sz="2600" b="1" dirty="0" smtClean="0"/>
              <a:t>век: </a:t>
            </a:r>
            <a:r>
              <a:rPr lang="ru-RU" sz="2600" b="1" dirty="0" err="1" smtClean="0"/>
              <a:t>Юстин</a:t>
            </a:r>
            <a:r>
              <a:rPr lang="ru-RU" sz="2600" b="1" dirty="0" smtClean="0"/>
              <a:t> Мученик – первое упоминание об изгнании евреев за грехи</a:t>
            </a:r>
          </a:p>
          <a:p>
            <a:r>
              <a:rPr lang="en-US" sz="2600" b="1" dirty="0" smtClean="0"/>
              <a:t>IV</a:t>
            </a:r>
            <a:r>
              <a:rPr lang="ru-RU" sz="2600" b="1" dirty="0" smtClean="0"/>
              <a:t>-</a:t>
            </a:r>
            <a:r>
              <a:rPr lang="en-US" sz="2600" b="1" dirty="0" smtClean="0"/>
              <a:t>V </a:t>
            </a:r>
            <a:r>
              <a:rPr lang="ru-RU" sz="2600" b="1" dirty="0" smtClean="0"/>
              <a:t>вв.: миф об изгнании </a:t>
            </a:r>
          </a:p>
          <a:p>
            <a:pPr marL="0" indent="0">
              <a:buNone/>
            </a:pPr>
            <a:r>
              <a:rPr lang="ru-RU" sz="2600" b="1" dirty="0" smtClean="0"/>
              <a:t>    оформляется в Талмуде</a:t>
            </a:r>
          </a:p>
          <a:p>
            <a:r>
              <a:rPr lang="en-US" sz="2600" b="1" dirty="0" smtClean="0"/>
              <a:t>XIX-XX</a:t>
            </a:r>
            <a:r>
              <a:rPr lang="ru-RU" sz="2600" b="1" dirty="0" smtClean="0"/>
              <a:t> вв.: </a:t>
            </a:r>
            <a:r>
              <a:rPr lang="ru-RU" sz="2600" b="1" dirty="0" err="1" smtClean="0"/>
              <a:t>Грец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Дубнов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Баер</a:t>
            </a:r>
            <a:r>
              <a:rPr lang="ru-RU" sz="2600" b="1" dirty="0" smtClean="0"/>
              <a:t> – </a:t>
            </a:r>
          </a:p>
          <a:p>
            <a:pPr marL="0" indent="0">
              <a:buNone/>
            </a:pPr>
            <a:r>
              <a:rPr lang="ru-RU" sz="2600" b="1" dirty="0" smtClean="0"/>
              <a:t>    профессионально обходят эту тему…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801" y="-19571"/>
            <a:ext cx="2635080" cy="2204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5976034"/>
            <a:ext cx="3705944" cy="9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5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789" y="-1"/>
            <a:ext cx="9170789" cy="68380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052736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На руинах мифа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764704"/>
            <a:ext cx="3995935" cy="607332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Куда исчезли древние евреи?</a:t>
            </a:r>
          </a:p>
          <a:p>
            <a:endParaRPr lang="ru-RU" b="1" i="1" dirty="0" smtClean="0"/>
          </a:p>
          <a:p>
            <a:r>
              <a:rPr lang="ru-RU" b="1" i="1" dirty="0" smtClean="0"/>
              <a:t>Откуда взялись иудейские общины, рассеянные по всему миру?</a:t>
            </a:r>
          </a:p>
          <a:p>
            <a:endParaRPr lang="ru-RU" b="1" i="1" dirty="0" smtClean="0"/>
          </a:p>
          <a:p>
            <a:r>
              <a:rPr lang="ru-RU" b="1" i="1" dirty="0" smtClean="0"/>
              <a:t>И кто же, наконец, создал государство Израиль?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9314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Иудеи против евреев:</a:t>
            </a:r>
            <a:br>
              <a:rPr lang="ru-RU" dirty="0" smtClean="0"/>
            </a:br>
            <a:r>
              <a:rPr lang="ru-RU" dirty="0" smtClean="0"/>
              <a:t> битва продолжается?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/>
              <a:t>    «Тяжелы прозелиты для Израиля, словно чесотка»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Стала ли Руфь-</a:t>
            </a:r>
            <a:r>
              <a:rPr lang="ru-RU" dirty="0" err="1" smtClean="0">
                <a:solidFill>
                  <a:srgbClr val="FF0000"/>
                </a:solidFill>
              </a:rPr>
              <a:t>моавитянка</a:t>
            </a:r>
            <a:r>
              <a:rPr lang="ru-RU" dirty="0" smtClean="0">
                <a:solidFill>
                  <a:srgbClr val="FF0000"/>
                </a:solidFill>
              </a:rPr>
              <a:t> еврейкой?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Второй Храм(515 г.) и вавилонские невозвращенцы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Нееврейские имена и поступки </a:t>
            </a:r>
            <a:r>
              <a:rPr lang="ru-RU" dirty="0" err="1" smtClean="0">
                <a:solidFill>
                  <a:srgbClr val="FF0000"/>
                </a:solidFill>
              </a:rPr>
              <a:t>Хасмонеев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Чудеса еврейской демографии в </a:t>
            </a:r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вв. до н.э.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Сказ о христианских и арабских зверствах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Почему у Пушкина хазары – неразумные?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Палестинские арабы – потомки древних евреев?</a:t>
            </a:r>
          </a:p>
        </p:txBody>
      </p:sp>
    </p:spTree>
    <p:extLst>
      <p:ext uri="{BB962C8B-B14F-4D97-AF65-F5344CB8AC3E}">
        <p14:creationId xmlns:p14="http://schemas.microsoft.com/office/powerpoint/2010/main" xmlns="" val="1413247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624</TotalTime>
  <Words>453</Words>
  <Application>Microsoft Office PowerPoint</Application>
  <PresentationFormat>Экран (4:3)</PresentationFormat>
  <Paragraphs>79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КТО И ЗАЧЕМ ИЗОБРЁЛ «ВЕЧНЫЙ НАРОД»?</vt:lpstr>
      <vt:lpstr>Евреи в современном мире</vt:lpstr>
      <vt:lpstr>ИСТОРИЯ ЕВРЕЙСКОГО НАРОДА.  КРАТКИЙ ОФИЦИАЛЬНЫЙ КУРС</vt:lpstr>
      <vt:lpstr>Наивные (и не очень) вопросы</vt:lpstr>
      <vt:lpstr>Два слова о нациях</vt:lpstr>
      <vt:lpstr>       Миф   об изгнании</vt:lpstr>
      <vt:lpstr>  На руинах мифа</vt:lpstr>
      <vt:lpstr>Иудеи против евреев:  битва продолжается?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И ЗАЧЕМ ИЗОБРЁЛ «ВЕЧНЫЙ НАРОД»?</dc:title>
  <dc:creator>Ирина Михайленко</dc:creator>
  <cp:lastModifiedBy>oldwud</cp:lastModifiedBy>
  <cp:revision>62</cp:revision>
  <dcterms:created xsi:type="dcterms:W3CDTF">2012-11-09T16:03:30Z</dcterms:created>
  <dcterms:modified xsi:type="dcterms:W3CDTF">2012-11-13T09:42:44Z</dcterms:modified>
</cp:coreProperties>
</file>