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3" r:id="rId7"/>
    <p:sldId id="259" r:id="rId8"/>
    <p:sldId id="261"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0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DDF7555B-20D1-4D5C-BA24-5B47E99470E6}" type="datetimeFigureOut">
              <a:rPr lang="ru-RU"/>
              <a:pPr>
                <a:defRPr/>
              </a:pPr>
              <a:t>20.12.2012</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CBB80960-AB18-4A89-BCC3-79AD61B5330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4F166D1-D9F3-4F36-B637-B32CF20693DF}" type="datetimeFigureOut">
              <a:rPr lang="ru-RU"/>
              <a:pPr>
                <a:defRPr/>
              </a:pPr>
              <a:t>20.12.2012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3CD52C6-715F-47A6-AF02-3649916E660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A4FC81D-8ED5-4626-9B87-E719B94A5FA5}" type="datetimeFigureOut">
              <a:rPr lang="ru-RU"/>
              <a:pPr>
                <a:defRPr/>
              </a:pPr>
              <a:t>20.12.2012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73D0CFE-308A-4774-8DAC-4FE1DB7F7A5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DB8FC88-79E3-4DCF-B24B-E5EA65663E8A}" type="datetimeFigureOut">
              <a:rPr lang="ru-RU"/>
              <a:pPr>
                <a:defRPr/>
              </a:pPr>
              <a:t>20.12.2012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FC0228-5D9B-42B2-ADAE-0B124F5DABE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4C81E550-FD9D-4E7C-AFD5-5677721029B0}" type="datetimeFigureOut">
              <a:rPr lang="ru-RU"/>
              <a:pPr>
                <a:defRPr/>
              </a:pPr>
              <a:t>20.12.2012</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FB770206-62E6-44C4-AC1D-8D0B38C327E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E0B63904-16DA-44E1-8B2B-F85F6A59F163}" type="datetimeFigureOut">
              <a:rPr lang="ru-RU"/>
              <a:pPr>
                <a:defRPr/>
              </a:pPr>
              <a:t>20.12.2012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626AB53-CA59-487E-84D9-BB264F5797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B28FCBE6-43FE-4286-BBF0-C18E4F2D8008}" type="datetimeFigureOut">
              <a:rPr lang="ru-RU"/>
              <a:pPr>
                <a:defRPr/>
              </a:pPr>
              <a:t>20.12.2012</a:t>
            </a:fld>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CB5F6D82-0825-4EB7-94B1-4389100FB7E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5DDF7AE-7E6D-4FB1-9255-81FCC5B2CB57}" type="datetimeFigureOut">
              <a:rPr lang="ru-RU"/>
              <a:pPr>
                <a:defRPr/>
              </a:pPr>
              <a:t>20.12.2012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514A537-8B6A-4806-8A96-AD8E4B10EAF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B50DAB-208D-47A3-A81D-16E16F979B88}" type="datetimeFigureOut">
              <a:rPr lang="ru-RU"/>
              <a:pPr>
                <a:defRPr/>
              </a:pPr>
              <a:t>20.12.2012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FE0DDF9-C576-4E4B-BBAC-116E4DF6519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0D4D0BCD-169B-4D0D-BDBD-625B7533AC8D}" type="datetimeFigureOut">
              <a:rPr lang="ru-RU"/>
              <a:pPr>
                <a:defRPr/>
              </a:pPr>
              <a:t>20.12.2012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7B721AEC-5271-41CF-8BDB-FDEB9D1968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F1BD24D-491C-4C02-8FE3-5D8B4C73554D}" type="datetimeFigureOut">
              <a:rPr lang="ru-RU"/>
              <a:pPr>
                <a:defRPr/>
              </a:pPr>
              <a:t>20.12.2012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328816A-4922-4E87-AB17-59D2DDB8CAD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defRPr>
            </a:lvl1pPr>
          </a:lstStyle>
          <a:p>
            <a:pPr>
              <a:defRPr/>
            </a:pPr>
            <a:fld id="{DA6F0FBA-E8E7-4899-A0D5-43A6D7A3A1E9}" type="datetimeFigureOut">
              <a:rPr lang="ru-RU"/>
              <a:pPr>
                <a:defRPr/>
              </a:pPr>
              <a:t>20.12.2012</a:t>
            </a:fld>
            <a:endParaRPr lang="ru-RU"/>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defRPr>
            </a:lvl1pPr>
          </a:lstStyle>
          <a:p>
            <a:pPr>
              <a:defRPr/>
            </a:pPr>
            <a:fld id="{5E2A288D-D488-4CF4-9989-22F8D411980F}" type="slidenum">
              <a:rPr lang="ru-RU"/>
              <a:pPr>
                <a:defRPr/>
              </a:pPr>
              <a:t>‹#›</a:t>
            </a:fld>
            <a:endParaRPr lang="ru-RU"/>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75" r:id="rId8"/>
    <p:sldLayoutId id="2147483667" r:id="rId9"/>
    <p:sldLayoutId id="2147483666" r:id="rId10"/>
    <p:sldLayoutId id="2147483665"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r>
              <a:rPr lang="ru-RU" smtClean="0"/>
              <a:t/>
            </a:r>
            <a:br>
              <a:rPr lang="ru-RU" smtClean="0"/>
            </a:br>
            <a:r>
              <a:rPr lang="ru-RU" smtClean="0"/>
              <a:t>Французская Артиллерия в войне 1812 года</a:t>
            </a:r>
          </a:p>
        </p:txBody>
      </p:sp>
      <p:sp>
        <p:nvSpPr>
          <p:cNvPr id="13314" name="Подзаголовок 2"/>
          <p:cNvSpPr>
            <a:spLocks noGrp="1"/>
          </p:cNvSpPr>
          <p:nvPr>
            <p:ph type="subTitle" idx="1"/>
          </p:nvPr>
        </p:nvSpPr>
        <p:spPr/>
        <p:txBody>
          <a:bodyPr/>
          <a:lstStyle/>
          <a:p>
            <a:r>
              <a:rPr lang="ru-RU" smtClean="0"/>
              <a:t>Рощупкина  Лена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endParaRPr lang="ru-RU" smtClean="0"/>
          </a:p>
        </p:txBody>
      </p:sp>
      <p:sp>
        <p:nvSpPr>
          <p:cNvPr id="14338" name="Объект 2"/>
          <p:cNvSpPr>
            <a:spLocks noGrp="1"/>
          </p:cNvSpPr>
          <p:nvPr>
            <p:ph idx="1"/>
          </p:nvPr>
        </p:nvSpPr>
        <p:spPr/>
        <p:txBody>
          <a:bodyPr/>
          <a:lstStyle/>
          <a:p>
            <a:endParaRPr lang="ru-RU" smtClean="0"/>
          </a:p>
        </p:txBody>
      </p:sp>
      <p:pic>
        <p:nvPicPr>
          <p:cNvPr id="14339" name="Picture 2" descr="C:\Users\user\Desktop\eCPcjZnn52Q.jpg"/>
          <p:cNvPicPr>
            <a:picLocks noChangeAspect="1" noChangeArrowheads="1"/>
          </p:cNvPicPr>
          <p:nvPr/>
        </p:nvPicPr>
        <p:blipFill>
          <a:blip r:embed="rId2"/>
          <a:srcRect/>
          <a:stretch>
            <a:fillRect/>
          </a:stretch>
        </p:blipFill>
        <p:spPr bwMode="auto">
          <a:xfrm>
            <a:off x="250825" y="0"/>
            <a:ext cx="8569325" cy="66690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nSpc>
                <a:spcPct val="80000"/>
              </a:lnSpc>
            </a:pPr>
            <a:r>
              <a:rPr lang="ru-RU" b="1" i="1" smtClean="0">
                <a:solidFill>
                  <a:srgbClr val="FF3300"/>
                </a:solidFill>
              </a:rPr>
              <a:t>Артиллерия</a:t>
            </a:r>
            <a:r>
              <a:rPr lang="ru-RU" smtClean="0">
                <a:solidFill>
                  <a:schemeClr val="accent1"/>
                </a:solidFill>
              </a:rPr>
              <a:t> </a:t>
            </a:r>
            <a:r>
              <a:rPr lang="ru-RU" smtClean="0"/>
              <a:t>– не русское слово. Латинское происхождение этого слова таково : </a:t>
            </a:r>
            <a:r>
              <a:rPr lang="ru-RU" smtClean="0">
                <a:solidFill>
                  <a:srgbClr val="FF3300"/>
                </a:solidFill>
              </a:rPr>
              <a:t>“arcus”</a:t>
            </a:r>
            <a:r>
              <a:rPr lang="ru-RU" smtClean="0"/>
              <a:t> – лук, </a:t>
            </a:r>
            <a:r>
              <a:rPr lang="ru-RU" smtClean="0">
                <a:solidFill>
                  <a:srgbClr val="FF3300"/>
                </a:solidFill>
              </a:rPr>
              <a:t>“telum”</a:t>
            </a:r>
            <a:r>
              <a:rPr lang="ru-RU" smtClean="0"/>
              <a:t> – стрела; в целом, это оружие для поражения целей на расстоянии. </a:t>
            </a:r>
          </a:p>
          <a:p>
            <a:pPr>
              <a:lnSpc>
                <a:spcPct val="80000"/>
              </a:lnSpc>
            </a:pPr>
            <a:r>
              <a:rPr lang="ru-RU" smtClean="0"/>
              <a:t>По-итальянски </a:t>
            </a:r>
            <a:r>
              <a:rPr lang="ru-RU" smtClean="0">
                <a:solidFill>
                  <a:srgbClr val="FF3300"/>
                </a:solidFill>
              </a:rPr>
              <a:t>“arte de tirare”</a:t>
            </a:r>
            <a:r>
              <a:rPr lang="ru-RU" smtClean="0"/>
              <a:t> означает искусство стрельбы. </a:t>
            </a:r>
          </a:p>
          <a:p>
            <a:pPr>
              <a:lnSpc>
                <a:spcPct val="80000"/>
              </a:lnSpc>
            </a:pPr>
            <a:r>
              <a:rPr lang="ru-RU" smtClean="0"/>
              <a:t>Наконец французский военный деятель Вобан Себастиан, слово “артиллерия”  производил от латинского </a:t>
            </a:r>
            <a:r>
              <a:rPr lang="ru-RU" smtClean="0">
                <a:solidFill>
                  <a:srgbClr val="FF3300"/>
                </a:solidFill>
              </a:rPr>
              <a:t>“arttilare</a:t>
            </a:r>
            <a:r>
              <a:rPr lang="ru-RU" smtClean="0"/>
              <a:t> </a:t>
            </a:r>
            <a:r>
              <a:rPr lang="ru-RU" smtClean="0">
                <a:solidFill>
                  <a:srgbClr val="FF3300"/>
                </a:solidFill>
              </a:rPr>
              <a:t>”</a:t>
            </a:r>
            <a:r>
              <a:rPr lang="ru-RU" smtClean="0"/>
              <a:t>, или итальянского  </a:t>
            </a:r>
            <a:r>
              <a:rPr lang="ru-RU" smtClean="0">
                <a:solidFill>
                  <a:srgbClr val="FF3300"/>
                </a:solidFill>
              </a:rPr>
              <a:t>“attillieri”</a:t>
            </a:r>
            <a:r>
              <a:rPr lang="ru-RU" smtClean="0"/>
              <a:t>, что означало заготавливать, припасать.</a:t>
            </a:r>
          </a:p>
          <a:p>
            <a:pPr>
              <a:lnSpc>
                <a:spcPct val="80000"/>
              </a:lnSpc>
            </a:pPr>
            <a:r>
              <a:rPr lang="ru-RU" smtClean="0"/>
              <a:t> Таким образом точное и достоверное происхождение этого слова нам неизвестно.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endParaRPr lang="ru-RU" smtClean="0"/>
          </a:p>
        </p:txBody>
      </p:sp>
      <p:sp>
        <p:nvSpPr>
          <p:cNvPr id="19458" name="Объект 2"/>
          <p:cNvSpPr>
            <a:spLocks noGrp="1"/>
          </p:cNvSpPr>
          <p:nvPr>
            <p:ph idx="1"/>
          </p:nvPr>
        </p:nvSpPr>
        <p:spPr/>
        <p:txBody>
          <a:bodyPr/>
          <a:lstStyle/>
          <a:p>
            <a:endParaRPr lang="ru-RU" smtClean="0"/>
          </a:p>
        </p:txBody>
      </p:sp>
      <p:pic>
        <p:nvPicPr>
          <p:cNvPr id="19459" name="Picture 2" descr="C:\Users\user\Desktop\6wAR1kIOjW0.jpg"/>
          <p:cNvPicPr>
            <a:picLocks noChangeAspect="1" noChangeArrowheads="1"/>
          </p:cNvPicPr>
          <p:nvPr/>
        </p:nvPicPr>
        <p:blipFill>
          <a:blip r:embed="rId2"/>
          <a:srcRect/>
          <a:stretch>
            <a:fillRect/>
          </a:stretch>
        </p:blipFill>
        <p:spPr bwMode="auto">
          <a:xfrm>
            <a:off x="-26988" y="0"/>
            <a:ext cx="91598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a:xfrm>
            <a:off x="762000" y="260350"/>
            <a:ext cx="7543800" cy="6264275"/>
          </a:xfrm>
        </p:spPr>
        <p:txBody>
          <a:bodyPr/>
          <a:lstStyle/>
          <a:p>
            <a:r>
              <a:rPr lang="ru-RU" smtClean="0"/>
              <a:t> С тех пор, как в XIV веке началась новая эпоха развития артиллерии, на это повлияло изобретение пороха, армии многих стран поднялись на новый уровень.  Изменился ход боя, стратегия, исход многих войн мог бы быть иным. Мир мог бы выглядеть абсолютно иначе. Появилось новое, еще невиданное, притом весьма эффективное средство воздействия на противника на расстоянии.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smtClean="0"/>
          </a:p>
        </p:txBody>
      </p:sp>
      <p:sp>
        <p:nvSpPr>
          <p:cNvPr id="20482" name="Объект 2"/>
          <p:cNvSpPr>
            <a:spLocks noGrp="1"/>
          </p:cNvSpPr>
          <p:nvPr>
            <p:ph idx="1"/>
          </p:nvPr>
        </p:nvSpPr>
        <p:spPr/>
        <p:txBody>
          <a:bodyPr/>
          <a:lstStyle/>
          <a:p>
            <a:endParaRPr lang="ru-RU" smtClean="0"/>
          </a:p>
        </p:txBody>
      </p:sp>
      <p:pic>
        <p:nvPicPr>
          <p:cNvPr id="20483" name="Picture 2" descr="C:\Users\user\Desktop\7oaPVi8PcLA.jpg"/>
          <p:cNvPicPr>
            <a:picLocks noChangeAspect="1" noChangeArrowheads="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762000" y="0"/>
            <a:ext cx="7543800" cy="4437063"/>
          </a:xfrm>
        </p:spPr>
        <p:txBody>
          <a:bodyPr/>
          <a:lstStyle/>
          <a:p>
            <a:pPr>
              <a:buFont typeface="Arial" charset="0"/>
              <a:buNone/>
            </a:pPr>
            <a:r>
              <a:rPr lang="ru-RU" sz="2800" b="1" i="1" smtClean="0"/>
              <a:t>  На формирование французской артиллерии влияли многие важные факторы:</a:t>
            </a:r>
          </a:p>
          <a:p>
            <a:r>
              <a:rPr lang="ru-RU" smtClean="0"/>
              <a:t>Наполеон Бонапарт начинал свою военную карьеру с должности лейтенанта артиллерии.</a:t>
            </a:r>
          </a:p>
          <a:p>
            <a:r>
              <a:rPr lang="ru-RU" smtClean="0"/>
              <a:t>Великая французская революция дала толчек развитию артиллерии. </a:t>
            </a:r>
          </a:p>
          <a:p>
            <a:r>
              <a:rPr lang="ru-RU" smtClean="0"/>
              <a:t>революционный энтузиазм.</a:t>
            </a:r>
          </a:p>
          <a:p>
            <a:r>
              <a:rPr lang="ru-RU" smtClean="0"/>
              <a:t>наличие большого артиллерийского обоза.</a:t>
            </a:r>
          </a:p>
          <a:p>
            <a:endParaRPr lang="ru-RU" smtClean="0"/>
          </a:p>
        </p:txBody>
      </p:sp>
      <p:pic>
        <p:nvPicPr>
          <p:cNvPr id="17412" name="Picture 2" descr="C:\Users\user\Desktop\WzliEoTquS4.jpg"/>
          <p:cNvPicPr>
            <a:picLocks noChangeAspect="1" noChangeArrowheads="1"/>
          </p:cNvPicPr>
          <p:nvPr/>
        </p:nvPicPr>
        <p:blipFill>
          <a:blip r:embed="rId2"/>
          <a:srcRect/>
          <a:stretch>
            <a:fillRect/>
          </a:stretch>
        </p:blipFill>
        <p:spPr bwMode="auto">
          <a:xfrm>
            <a:off x="468313" y="3833813"/>
            <a:ext cx="4032250" cy="3024187"/>
          </a:xfrm>
          <a:prstGeom prst="rect">
            <a:avLst/>
          </a:prstGeom>
          <a:noFill/>
          <a:ln w="9525">
            <a:noFill/>
            <a:miter lim="800000"/>
            <a:headEnd/>
            <a:tailEnd/>
          </a:ln>
        </p:spPr>
      </p:pic>
      <p:pic>
        <p:nvPicPr>
          <p:cNvPr id="17413" name="Picture 2" descr="C:\Users\user\Desktop\w31k90l85So.jpg"/>
          <p:cNvPicPr>
            <a:picLocks noChangeAspect="1" noChangeArrowheads="1"/>
          </p:cNvPicPr>
          <p:nvPr/>
        </p:nvPicPr>
        <p:blipFill>
          <a:blip r:embed="rId3"/>
          <a:srcRect/>
          <a:stretch>
            <a:fillRect/>
          </a:stretch>
        </p:blipFill>
        <p:spPr bwMode="auto">
          <a:xfrm>
            <a:off x="4787900" y="3806825"/>
            <a:ext cx="4067175" cy="305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ru-RU" smtClean="0"/>
              <a:t>в</a:t>
            </a:r>
          </a:p>
        </p:txBody>
      </p:sp>
      <p:sp>
        <p:nvSpPr>
          <p:cNvPr id="18434" name="Объект 2"/>
          <p:cNvSpPr>
            <a:spLocks noGrp="1"/>
          </p:cNvSpPr>
          <p:nvPr>
            <p:ph idx="1"/>
          </p:nvPr>
        </p:nvSpPr>
        <p:spPr/>
        <p:txBody>
          <a:bodyPr/>
          <a:lstStyle/>
          <a:p>
            <a:r>
              <a:rPr lang="ru-RU" smtClean="0">
                <a:latin typeface="Cambria" pitchFamily="18" charset="0"/>
                <a:ea typeface="Batang"/>
                <a:cs typeface="Batang"/>
              </a:rPr>
              <a:t>                        </a:t>
            </a:r>
          </a:p>
        </p:txBody>
      </p:sp>
      <p:pic>
        <p:nvPicPr>
          <p:cNvPr id="18435" name="Picture 3" descr="C:\Users\user\Desktop\6-KFKZ3oeCU.jpg"/>
          <p:cNvPicPr>
            <a:picLocks noChangeAspect="1" noChangeArrowheads="1"/>
          </p:cNvPicPr>
          <p:nvPr/>
        </p:nvPicPr>
        <p:blipFill>
          <a:blip r:embed="rId2"/>
          <a:srcRect/>
          <a:stretch>
            <a:fillRect/>
          </a:stretch>
        </p:blipFill>
        <p:spPr bwMode="auto">
          <a:xfrm>
            <a:off x="-15875"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147</TotalTime>
  <Words>152</Words>
  <Application>Microsoft Office PowerPoint</Application>
  <PresentationFormat>Экран (4:3)</PresentationFormat>
  <Paragraphs>14</Paragraphs>
  <Slides>8</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8</vt:i4>
      </vt:variant>
    </vt:vector>
  </HeadingPairs>
  <TitlesOfParts>
    <vt:vector size="19" baseType="lpstr">
      <vt:lpstr>Times New Roman</vt:lpstr>
      <vt:lpstr>Arial</vt:lpstr>
      <vt:lpstr>Impact</vt:lpstr>
      <vt:lpstr>Calibri</vt:lpstr>
      <vt:lpstr>Cambria</vt:lpstr>
      <vt:lpstr>Batang</vt:lpstr>
      <vt:lpstr>NewsPrint</vt:lpstr>
      <vt:lpstr>NewsPrint</vt:lpstr>
      <vt:lpstr>NewsPrint</vt:lpstr>
      <vt:lpstr>NewsPrint</vt:lpstr>
      <vt:lpstr>NewsPrint</vt:lpstr>
      <vt:lpstr> Французская Артиллерия в войне 1812 года</vt:lpstr>
      <vt:lpstr>Слайд 2</vt:lpstr>
      <vt:lpstr>Слайд 3</vt:lpstr>
      <vt:lpstr>Слайд 4</vt:lpstr>
      <vt:lpstr>Слайд 5</vt:lpstr>
      <vt:lpstr>Слайд 6</vt:lpstr>
      <vt:lpstr>Слайд 7</vt:lpstr>
      <vt:lpstr>в</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Французская Артиллерия в войне 1812 года</dc:title>
  <dc:creator>user</dc:creator>
  <cp:lastModifiedBy>secretbox</cp:lastModifiedBy>
  <cp:revision>9</cp:revision>
  <dcterms:created xsi:type="dcterms:W3CDTF">2012-12-10T17:11:00Z</dcterms:created>
  <dcterms:modified xsi:type="dcterms:W3CDTF">2012-12-20T11:17:29Z</dcterms:modified>
</cp:coreProperties>
</file>