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19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10/23/2014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10/23/2014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10/23/2014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10/23/2014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1371600" y="1650999"/>
            <a:ext cx="7772400" cy="1881718"/>
          </a:xfrm>
        </p:spPr>
        <p:txBody>
          <a:bodyPr/>
          <a:lstStyle/>
          <a:p>
            <a:pPr algn="l"/>
            <a:r>
              <a:rPr lang="ru-RU" dirty="0" smtClean="0"/>
              <a:t>МХК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52333"/>
            <a:ext cx="6400800" cy="2465917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/>
              <a:t>Тема 2</a:t>
            </a:r>
          </a:p>
          <a:p>
            <a:pPr algn="l"/>
            <a:r>
              <a:rPr lang="ru-RU" sz="2800" b="1" dirty="0" smtClean="0">
                <a:latin typeface="Courier"/>
                <a:cs typeface="Courier"/>
              </a:rPr>
              <a:t>Искусство классической Греции</a:t>
            </a:r>
            <a:endParaRPr lang="ru-RU" sz="2800" b="1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4017486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337794" y="1487211"/>
            <a:ext cx="4688081" cy="2724745"/>
          </a:xfrm>
        </p:spPr>
        <p:txBody>
          <a:bodyPr/>
          <a:lstStyle/>
          <a:p>
            <a:r>
              <a:rPr lang="ru-RU" dirty="0" smtClean="0"/>
              <a:t>«Царь Эдип» Софокла</a:t>
            </a:r>
            <a:endParaRPr lang="ru-RU" dirty="0"/>
          </a:p>
        </p:txBody>
      </p:sp>
      <p:pic>
        <p:nvPicPr>
          <p:cNvPr id="4" name="Содержимое 3" descr="эдип2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8422" r="-128422"/>
          <a:stretch>
            <a:fillRect/>
          </a:stretch>
        </p:blipFill>
        <p:spPr>
          <a:xfrm>
            <a:off x="966097" y="220783"/>
            <a:ext cx="11639196" cy="6401110"/>
          </a:xfrm>
        </p:spPr>
      </p:pic>
    </p:spTree>
    <p:extLst>
      <p:ext uri="{BB962C8B-B14F-4D97-AF65-F5344CB8AC3E}">
        <p14:creationId xmlns:p14="http://schemas.microsoft.com/office/powerpoint/2010/main" val="3801241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«Медея» Еврипида</a:t>
            </a:r>
            <a:endParaRPr lang="ru-RU" dirty="0"/>
          </a:p>
        </p:txBody>
      </p:sp>
      <p:pic>
        <p:nvPicPr>
          <p:cNvPr id="4" name="Содержимое 3" descr="медея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8491" r="-58491"/>
          <a:stretch>
            <a:fillRect/>
          </a:stretch>
        </p:blipFill>
        <p:spPr>
          <a:xfrm>
            <a:off x="457200" y="1752178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val="3480516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Искусство на службе демократии</a:t>
            </a:r>
            <a:endParaRPr lang="ru-RU" dirty="0"/>
          </a:p>
        </p:txBody>
      </p:sp>
      <p:pic>
        <p:nvPicPr>
          <p:cNvPr id="4" name="Содержимое 3" descr="театр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7514" r="-37514"/>
          <a:stretch>
            <a:fillRect/>
          </a:stretch>
        </p:blipFill>
        <p:spPr>
          <a:xfrm>
            <a:off x="510117" y="1864783"/>
            <a:ext cx="8633883" cy="4748303"/>
          </a:xfrm>
        </p:spPr>
      </p:pic>
    </p:spTree>
    <p:extLst>
      <p:ext uri="{BB962C8B-B14F-4D97-AF65-F5344CB8AC3E}">
        <p14:creationId xmlns:p14="http://schemas.microsoft.com/office/powerpoint/2010/main" val="1420620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Зачем </a:t>
            </a:r>
            <a:r>
              <a:rPr lang="ru-RU" dirty="0"/>
              <a:t>г</a:t>
            </a:r>
            <a:r>
              <a:rPr lang="ru-RU" dirty="0" smtClean="0"/>
              <a:t>реку театр…</a:t>
            </a:r>
            <a:endParaRPr lang="ru-RU" dirty="0"/>
          </a:p>
        </p:txBody>
      </p:sp>
      <p:pic>
        <p:nvPicPr>
          <p:cNvPr id="4" name="Содержимое 3" descr="маска 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1221" r="-71221"/>
          <a:stretch>
            <a:fillRect/>
          </a:stretch>
        </p:blipFill>
        <p:spPr>
          <a:xfrm>
            <a:off x="-1913467" y="1600200"/>
            <a:ext cx="8229600" cy="4525963"/>
          </a:xfrm>
        </p:spPr>
      </p:pic>
      <p:sp>
        <p:nvSpPr>
          <p:cNvPr id="5" name="TextBox 4"/>
          <p:cNvSpPr txBox="1"/>
          <p:nvPr/>
        </p:nvSpPr>
        <p:spPr>
          <a:xfrm>
            <a:off x="4200895" y="1726033"/>
            <a:ext cx="464595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Воспитание гражданина</a:t>
            </a:r>
          </a:p>
          <a:p>
            <a:pPr marL="285750" indent="-285750">
              <a:buFont typeface="Arial"/>
              <a:buChar char="•"/>
            </a:pPr>
            <a:endParaRPr lang="ru-RU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Критика общественных недостатков</a:t>
            </a:r>
          </a:p>
          <a:p>
            <a:pPr marL="285750" indent="-285750">
              <a:buFont typeface="Arial"/>
              <a:buChar char="•"/>
            </a:pPr>
            <a:endParaRPr lang="ru-RU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Катарсис (коллективное переживание) </a:t>
            </a:r>
          </a:p>
          <a:p>
            <a:pPr marL="285750" indent="-285750">
              <a:buFont typeface="Arial"/>
              <a:buChar char="•"/>
            </a:pP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Единение общества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318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 smtClean="0"/>
              <a:t>Сакральное происхождение театра</a:t>
            </a:r>
            <a:endParaRPr lang="ru-RU" sz="4800" dirty="0"/>
          </a:p>
        </p:txBody>
      </p:sp>
      <p:pic>
        <p:nvPicPr>
          <p:cNvPr id="4" name="Содержимое 3" descr="дионис 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658" r="-17658"/>
          <a:stretch>
            <a:fillRect/>
          </a:stretch>
        </p:blipFill>
        <p:spPr>
          <a:xfrm>
            <a:off x="-128970" y="1600201"/>
            <a:ext cx="5230832" cy="2876756"/>
          </a:xfrm>
        </p:spPr>
      </p:pic>
      <p:sp>
        <p:nvSpPr>
          <p:cNvPr id="5" name="TextBox 4"/>
          <p:cNvSpPr txBox="1"/>
          <p:nvPr/>
        </p:nvSpPr>
        <p:spPr>
          <a:xfrm>
            <a:off x="5101862" y="1867156"/>
            <a:ext cx="358493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42568D"/>
                </a:solidFill>
              </a:rPr>
              <a:t>Происходит от ритуальных действ в честь Диониса. Участники этих действ надевали на себя маски с козлиными бородами и рогами, изображая спутников Диониса — сатиров. Ритуальные представления происходили во время Великих и </a:t>
            </a:r>
            <a:r>
              <a:rPr lang="ru-RU" sz="2000" dirty="0" smtClean="0">
                <a:solidFill>
                  <a:srgbClr val="42568D"/>
                </a:solidFill>
              </a:rPr>
              <a:t>Малых </a:t>
            </a:r>
            <a:r>
              <a:rPr lang="ru-RU" sz="2000" dirty="0">
                <a:solidFill>
                  <a:srgbClr val="42568D"/>
                </a:solidFill>
              </a:rPr>
              <a:t>Дионисий (празднеств в честь Диониса).</a:t>
            </a:r>
          </a:p>
        </p:txBody>
      </p:sp>
    </p:spTree>
    <p:extLst>
      <p:ext uri="{BB962C8B-B14F-4D97-AF65-F5344CB8AC3E}">
        <p14:creationId xmlns:p14="http://schemas.microsoft.com/office/powerpoint/2010/main" val="3173419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Трагедия </a:t>
            </a:r>
            <a:endParaRPr lang="ru-RU" dirty="0"/>
          </a:p>
        </p:txBody>
      </p:sp>
      <p:pic>
        <p:nvPicPr>
          <p:cNvPr id="4" name="Содержимое 3" descr="эдип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156" r="-19156"/>
          <a:stretch>
            <a:fillRect/>
          </a:stretch>
        </p:blipFill>
        <p:spPr>
          <a:xfrm>
            <a:off x="-601133" y="1882445"/>
            <a:ext cx="6994742" cy="3892713"/>
          </a:xfrm>
        </p:spPr>
      </p:pic>
      <p:sp>
        <p:nvSpPr>
          <p:cNvPr id="5" name="TextBox 4"/>
          <p:cNvSpPr txBox="1"/>
          <p:nvPr/>
        </p:nvSpPr>
        <p:spPr>
          <a:xfrm>
            <a:off x="5644612" y="1908583"/>
            <a:ext cx="30421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42568D"/>
                </a:solidFill>
              </a:rPr>
              <a:t>Суть древнегреческой трагедии - </a:t>
            </a:r>
            <a:r>
              <a:rPr lang="ru-RU" sz="2400" dirty="0">
                <a:solidFill>
                  <a:srgbClr val="42568D"/>
                </a:solidFill>
              </a:rPr>
              <a:t>идея всемогущества рока и обречённость борьбы с ним. </a:t>
            </a:r>
          </a:p>
        </p:txBody>
      </p:sp>
    </p:spTree>
    <p:extLst>
      <p:ext uri="{BB962C8B-B14F-4D97-AF65-F5344CB8AC3E}">
        <p14:creationId xmlns:p14="http://schemas.microsoft.com/office/powerpoint/2010/main" val="2347925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Великие драматурги Древней Греции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-114300" y="1626531"/>
            <a:ext cx="4040188" cy="609600"/>
          </a:xfrm>
        </p:spPr>
        <p:txBody>
          <a:bodyPr/>
          <a:lstStyle/>
          <a:p>
            <a:r>
              <a:rPr lang="ru-RU" dirty="0" smtClean="0"/>
              <a:t>Софокл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5286290" y="1600200"/>
            <a:ext cx="4041775" cy="609600"/>
          </a:xfrm>
        </p:spPr>
        <p:txBody>
          <a:bodyPr/>
          <a:lstStyle/>
          <a:p>
            <a:r>
              <a:rPr lang="ru-RU" dirty="0" smtClean="0"/>
              <a:t>Эсхил</a:t>
            </a:r>
            <a:endParaRPr lang="ru-RU" dirty="0"/>
          </a:p>
        </p:txBody>
      </p:sp>
      <p:pic>
        <p:nvPicPr>
          <p:cNvPr id="7" name="Содержимое 6" descr="софокл.jpg"/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1185" r="-21185"/>
          <a:stretch>
            <a:fillRect/>
          </a:stretch>
        </p:blipFill>
        <p:spPr>
          <a:xfrm>
            <a:off x="-114300" y="2212848"/>
            <a:ext cx="4041648" cy="3913632"/>
          </a:xfrm>
        </p:spPr>
      </p:pic>
      <p:pic>
        <p:nvPicPr>
          <p:cNvPr id="8" name="Содержимое 7" descr="исхил.jpg"/>
          <p:cNvPicPr>
            <a:picLocks noGrp="1" noChangeAspect="1"/>
          </p:cNvPicPr>
          <p:nvPr>
            <p:ph sz="quarter" idx="1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442" r="-16442"/>
          <a:stretch>
            <a:fillRect/>
          </a:stretch>
        </p:blipFill>
        <p:spPr>
          <a:xfrm>
            <a:off x="5286417" y="2209800"/>
            <a:ext cx="4041648" cy="3913187"/>
          </a:xfrm>
        </p:spPr>
      </p:pic>
      <p:pic>
        <p:nvPicPr>
          <p:cNvPr id="9" name="Изображение 8" descr="еврипид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911" y="2209800"/>
            <a:ext cx="2962005" cy="391668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371362" y="6159822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Еврипид</a:t>
            </a:r>
            <a:endParaRPr lang="ru-RU" sz="24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15264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Комедия </a:t>
            </a:r>
            <a:endParaRPr lang="ru-RU" dirty="0"/>
          </a:p>
        </p:txBody>
      </p:sp>
      <p:pic>
        <p:nvPicPr>
          <p:cNvPr id="4" name="Содержимое 3" descr="комедия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612" r="-40612"/>
          <a:stretch>
            <a:fillRect/>
          </a:stretch>
        </p:blipFill>
        <p:spPr>
          <a:xfrm>
            <a:off x="-1416050" y="1600200"/>
            <a:ext cx="8229600" cy="4525963"/>
          </a:xfrm>
        </p:spPr>
      </p:pic>
      <p:sp>
        <p:nvSpPr>
          <p:cNvPr id="6" name="TextBox 5"/>
          <p:cNvSpPr txBox="1"/>
          <p:nvPr/>
        </p:nvSpPr>
        <p:spPr>
          <a:xfrm>
            <a:off x="5427511" y="1611055"/>
            <a:ext cx="3484463" cy="4478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ru-RU" sz="1900" dirty="0">
                <a:solidFill>
                  <a:srgbClr val="7F7F7F"/>
                </a:solidFill>
              </a:rPr>
              <a:t>герои трагедии — люди высокого положения, комедии — всякий сброд;</a:t>
            </a:r>
          </a:p>
          <a:p>
            <a:pPr marL="285750" indent="-285750">
              <a:buFont typeface="Arial"/>
              <a:buChar char="•"/>
            </a:pPr>
            <a:r>
              <a:rPr lang="ru-RU" sz="1900" dirty="0">
                <a:solidFill>
                  <a:srgbClr val="7F7F7F"/>
                </a:solidFill>
              </a:rPr>
              <a:t>предмет трагедии — события великого общественного значения, комедии — повседневные происшествия из частной жизни;</a:t>
            </a:r>
          </a:p>
          <a:p>
            <a:pPr marL="285750" indent="-285750">
              <a:buFont typeface="Arial"/>
              <a:buChar char="•"/>
            </a:pPr>
            <a:r>
              <a:rPr lang="ru-RU" sz="1900" dirty="0">
                <a:solidFill>
                  <a:srgbClr val="7F7F7F"/>
                </a:solidFill>
              </a:rPr>
              <a:t>трагедия, как правило, основана на исторических событиях (мифах), тогда как сюжет комедии полностью выдуман автором.</a:t>
            </a:r>
          </a:p>
        </p:txBody>
      </p:sp>
    </p:spTree>
    <p:extLst>
      <p:ext uri="{BB962C8B-B14F-4D97-AF65-F5344CB8AC3E}">
        <p14:creationId xmlns:p14="http://schemas.microsoft.com/office/powerpoint/2010/main" val="1016412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Великий Комедиограф </a:t>
            </a:r>
            <a:endParaRPr lang="ru-RU" dirty="0"/>
          </a:p>
        </p:txBody>
      </p:sp>
      <p:pic>
        <p:nvPicPr>
          <p:cNvPr id="4" name="Содержимое 3" descr="аристофан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2530" r="-82530"/>
          <a:stretch>
            <a:fillRect/>
          </a:stretch>
        </p:blipFill>
        <p:spPr>
          <a:xfrm>
            <a:off x="457200" y="1600200"/>
            <a:ext cx="8229600" cy="4525963"/>
          </a:xfrm>
        </p:spPr>
      </p:pic>
      <p:sp>
        <p:nvSpPr>
          <p:cNvPr id="5" name="TextBox 4"/>
          <p:cNvSpPr txBox="1"/>
          <p:nvPr/>
        </p:nvSpPr>
        <p:spPr>
          <a:xfrm>
            <a:off x="3017696" y="6217370"/>
            <a:ext cx="18261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7F7F7F"/>
                </a:solidFill>
              </a:rPr>
              <a:t>Аристофан</a:t>
            </a:r>
            <a:endParaRPr lang="ru-RU" sz="24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228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«Птицы» Аристофана</a:t>
            </a:r>
            <a:endParaRPr lang="ru-RU" dirty="0"/>
          </a:p>
        </p:txBody>
      </p:sp>
      <p:pic>
        <p:nvPicPr>
          <p:cNvPr id="4" name="Содержимое 3" descr="птицы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915" r="-40915"/>
          <a:stretch>
            <a:fillRect/>
          </a:stretch>
        </p:blipFill>
        <p:spPr>
          <a:xfrm>
            <a:off x="-1442429" y="1600200"/>
            <a:ext cx="8229600" cy="4525963"/>
          </a:xfrm>
        </p:spPr>
      </p:pic>
      <p:sp>
        <p:nvSpPr>
          <p:cNvPr id="5" name="TextBox 4"/>
          <p:cNvSpPr txBox="1"/>
          <p:nvPr/>
        </p:nvSpPr>
        <p:spPr>
          <a:xfrm>
            <a:off x="5221268" y="1845445"/>
            <a:ext cx="371241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7F7F7F"/>
                </a:solidFill>
              </a:rPr>
              <a:t>Комедия сочетает в себе черты как утопии, так и сатиры. Равным образом и сам Писфетер порой выглядит симпатичным персонажем, порой — хитро захватившим власть тираном и демагогом (в этом смысле особенно показателен эпизод в конце пьесы: на праздничном пиру будут поданы в качестве угощения птицы, восставшие против тучекукуйской демократии — их Писфетер собственноручно жарит).</a:t>
            </a:r>
          </a:p>
        </p:txBody>
      </p:sp>
    </p:spTree>
    <p:extLst>
      <p:ext uri="{BB962C8B-B14F-4D97-AF65-F5344CB8AC3E}">
        <p14:creationId xmlns:p14="http://schemas.microsoft.com/office/powerpoint/2010/main" val="3563608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Исполнительная.thmx</Template>
  <TotalTime>67</TotalTime>
  <Words>134</Words>
  <Application>Microsoft Office PowerPoint</Application>
  <PresentationFormat>Экран (4:3)</PresentationFormat>
  <Paragraphs>30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Исполнительная</vt:lpstr>
      <vt:lpstr>МХК</vt:lpstr>
      <vt:lpstr>Искусство на службе демократии</vt:lpstr>
      <vt:lpstr>Зачем греку театр…</vt:lpstr>
      <vt:lpstr>Сакральное происхождение театра</vt:lpstr>
      <vt:lpstr>Трагедия </vt:lpstr>
      <vt:lpstr>Великие драматурги Древней Греции</vt:lpstr>
      <vt:lpstr>Комедия </vt:lpstr>
      <vt:lpstr>Великий Комедиограф </vt:lpstr>
      <vt:lpstr>«Птицы» Аристофана</vt:lpstr>
      <vt:lpstr>«Царь Эдип» Софокла</vt:lpstr>
      <vt:lpstr>«Медея» Еврипида</vt:lpstr>
    </vt:vector>
  </TitlesOfParts>
  <Company>solinstas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МХК</dc:title>
  <dc:creator>Анастасия Семенова</dc:creator>
  <cp:lastModifiedBy>RePack by Diakov</cp:lastModifiedBy>
  <cp:revision>15</cp:revision>
  <dcterms:created xsi:type="dcterms:W3CDTF">2014-10-22T20:45:18Z</dcterms:created>
  <dcterms:modified xsi:type="dcterms:W3CDTF">2014-10-23T09:00:28Z</dcterms:modified>
</cp:coreProperties>
</file>